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0" r:id="rId4"/>
    <p:sldId id="258" r:id="rId5"/>
    <p:sldId id="270" r:id="rId6"/>
    <p:sldId id="261" r:id="rId7"/>
    <p:sldId id="269" r:id="rId8"/>
    <p:sldId id="273" r:id="rId9"/>
    <p:sldId id="266" r:id="rId10"/>
    <p:sldId id="262" r:id="rId11"/>
    <p:sldId id="299" r:id="rId12"/>
    <p:sldId id="325" r:id="rId13"/>
    <p:sldId id="291" r:id="rId14"/>
    <p:sldId id="263" r:id="rId15"/>
    <p:sldId id="257" r:id="rId16"/>
    <p:sldId id="264" r:id="rId17"/>
  </p:sldIdLst>
  <p:sldSz cx="18288000" cy="10287000"/>
  <p:notesSz cx="6858000" cy="9144000"/>
  <p:embeddedFontLst>
    <p:embeddedFont>
      <p:font typeface="Bubblebody Neue" pitchFamily="2" charset="0"/>
      <p:regular r:id="rId19"/>
    </p:embeddedFont>
    <p:embeddedFont>
      <p:font typeface="Lilita One" panose="02000000000000000000" pitchFamily="2" charset="0"/>
      <p:regular r:id="rId20"/>
    </p:embeddedFont>
    <p:embeddedFont>
      <p:font typeface="Rugrats Sans" pitchFamily="2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074"/>
    <a:srgbClr val="001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99" autoAdjust="0"/>
  </p:normalViewPr>
  <p:slideViewPr>
    <p:cSldViewPr>
      <p:cViewPr varScale="1">
        <p:scale>
          <a:sx n="60" d="100"/>
          <a:sy n="60" d="100"/>
        </p:scale>
        <p:origin x="200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A145A-3598-45E1-AB2A-994D342A741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6DA58-37CA-4501-BD50-9838D2E92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f4c29653f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f4c29653fb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8" name="Google Shape;268;g2f4c29653fb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bd6dc11243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g1bd6dc11243_0_7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B9D30FDF-769A-717B-1F53-1F35A5C5C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bd6dc11243_0_799:notes">
            <a:extLst>
              <a:ext uri="{FF2B5EF4-FFF2-40B4-BE49-F238E27FC236}">
                <a16:creationId xmlns:a16="http://schemas.microsoft.com/office/drawing/2014/main" id="{B7896981-B6D4-B73D-6A1E-27E48E99BC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g1bd6dc11243_0_799:notes">
            <a:extLst>
              <a:ext uri="{FF2B5EF4-FFF2-40B4-BE49-F238E27FC236}">
                <a16:creationId xmlns:a16="http://schemas.microsoft.com/office/drawing/2014/main" id="{BCE0243F-5231-900E-ACFE-CF0103A593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60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bda3a8ef24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1" name="Google Shape;241;g1bda3a8ef24_1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85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0.svg"/><Relationship Id="rId7" Type="http://schemas.openxmlformats.org/officeDocument/2006/relationships/image" Target="../media/image4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6.svg"/><Relationship Id="rId7" Type="http://schemas.openxmlformats.org/officeDocument/2006/relationships/image" Target="../media/image1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hyperlink" Target="mailto:info@teeneagle.or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17/06/relationships/model3d" Target="../media/model3d1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3840136" y="0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4" y="0"/>
                </a:lnTo>
                <a:lnTo>
                  <a:pt x="4447864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5" name="Picture 14" descr="A cartoon eagle with a thumbs up&#10;&#10;AI-generated content may be incorrect.">
            <a:extLst>
              <a:ext uri="{FF2B5EF4-FFF2-40B4-BE49-F238E27FC236}">
                <a16:creationId xmlns:a16="http://schemas.microsoft.com/office/drawing/2014/main" id="{FE444695-7ADF-9716-E022-744703389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975" y="3065843"/>
            <a:ext cx="5054590" cy="475232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888506" y="-3888506"/>
            <a:ext cx="7777012" cy="777701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4D7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-2646460" y="98933"/>
            <a:ext cx="16278560" cy="7935798"/>
          </a:xfrm>
          <a:custGeom>
            <a:avLst/>
            <a:gdLst/>
            <a:ahLst/>
            <a:cxnLst/>
            <a:rect l="l" t="t" r="r" b="b"/>
            <a:pathLst>
              <a:path w="16278560" h="7935798">
                <a:moveTo>
                  <a:pt x="0" y="0"/>
                </a:moveTo>
                <a:lnTo>
                  <a:pt x="16278560" y="0"/>
                </a:lnTo>
                <a:lnTo>
                  <a:pt x="16278560" y="7935798"/>
                </a:lnTo>
                <a:lnTo>
                  <a:pt x="0" y="7935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0" y="5194293"/>
            <a:ext cx="18288000" cy="1534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9"/>
              </a:lnSpc>
            </a:pPr>
            <a:r>
              <a:rPr lang="en-US" sz="7000" dirty="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TeenEagle Maths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4D7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17156444" y="1028700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2" y="0"/>
                </a:lnTo>
                <a:lnTo>
                  <a:pt x="2263112" y="2263111"/>
                </a:lnTo>
                <a:lnTo>
                  <a:pt x="0" y="2263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8301178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4" y="0"/>
                </a:lnTo>
                <a:lnTo>
                  <a:pt x="4447864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028700" y="9155444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1" y="0"/>
                </a:lnTo>
                <a:lnTo>
                  <a:pt x="2263111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410201" y="647700"/>
            <a:ext cx="7298380" cy="4724400"/>
          </a:xfrm>
          <a:custGeom>
            <a:avLst/>
            <a:gdLst/>
            <a:ahLst/>
            <a:cxnLst/>
            <a:rect l="l" t="t" r="r" b="b"/>
            <a:pathLst>
              <a:path w="5899036" h="3285588">
                <a:moveTo>
                  <a:pt x="0" y="0"/>
                </a:moveTo>
                <a:lnTo>
                  <a:pt x="5899036" y="0"/>
                </a:lnTo>
                <a:lnTo>
                  <a:pt x="5899036" y="3285588"/>
                </a:lnTo>
                <a:lnTo>
                  <a:pt x="0" y="32855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5909" b="-4363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3611487" y="6227044"/>
            <a:ext cx="11065026" cy="130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31"/>
              </a:lnSpc>
            </a:pPr>
            <a:r>
              <a:rPr lang="en-US" sz="7000" dirty="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Competition (TMC)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91811" y="7709022"/>
            <a:ext cx="12403687" cy="1574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4"/>
              </a:lnSpc>
            </a:pPr>
            <a:r>
              <a:rPr lang="en-US" sz="2946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A new global challenge under the Teeneagle brand</a:t>
            </a:r>
          </a:p>
          <a:p>
            <a:pPr algn="ctr">
              <a:lnSpc>
                <a:spcPts val="4124"/>
              </a:lnSpc>
            </a:pPr>
            <a:r>
              <a:rPr lang="en-US" sz="2946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Inspiring young problem solvers worldwide</a:t>
            </a:r>
          </a:p>
          <a:p>
            <a:pPr algn="ctr">
              <a:lnSpc>
                <a:spcPts val="4124"/>
              </a:lnSpc>
            </a:pPr>
            <a:endParaRPr lang="en-US" sz="2946">
              <a:solidFill>
                <a:srgbClr val="FFFFFF"/>
              </a:solidFill>
              <a:latin typeface="Bubblebody Neue"/>
              <a:ea typeface="Bubblebody Neue"/>
              <a:cs typeface="Bubblebody Neue"/>
              <a:sym typeface="Bubblebody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02274" y="317957"/>
            <a:ext cx="16278560" cy="7935798"/>
          </a:xfrm>
          <a:custGeom>
            <a:avLst/>
            <a:gdLst/>
            <a:ahLst/>
            <a:cxnLst/>
            <a:rect l="l" t="t" r="r" b="b"/>
            <a:pathLst>
              <a:path w="16278560" h="7935798">
                <a:moveTo>
                  <a:pt x="0" y="0"/>
                </a:moveTo>
                <a:lnTo>
                  <a:pt x="16278560" y="0"/>
                </a:lnTo>
                <a:lnTo>
                  <a:pt x="16278560" y="7935798"/>
                </a:lnTo>
                <a:lnTo>
                  <a:pt x="0" y="7935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017572" y="1768776"/>
            <a:ext cx="14444361" cy="233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80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Awards &amp;</a:t>
            </a:r>
          </a:p>
          <a:p>
            <a:pPr algn="l">
              <a:lnSpc>
                <a:spcPts val="9120"/>
              </a:lnSpc>
            </a:pPr>
            <a:r>
              <a:rPr lang="en-US" sz="80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Recognition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843650" y="307438"/>
            <a:ext cx="4308400" cy="43084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99494" y="-3888506"/>
            <a:ext cx="7777012" cy="77770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432077" y="307438"/>
            <a:ext cx="1193246" cy="1193246"/>
          </a:xfrm>
          <a:custGeom>
            <a:avLst/>
            <a:gdLst/>
            <a:ahLst/>
            <a:cxnLst/>
            <a:rect l="l" t="t" r="r" b="b"/>
            <a:pathLst>
              <a:path w="1193246" h="1193246">
                <a:moveTo>
                  <a:pt x="0" y="0"/>
                </a:moveTo>
                <a:lnTo>
                  <a:pt x="1193246" y="0"/>
                </a:lnTo>
                <a:lnTo>
                  <a:pt x="1193246" y="1193246"/>
                </a:lnTo>
                <a:lnTo>
                  <a:pt x="0" y="1193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3347540" y="8253755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3" y="0"/>
                </a:lnTo>
                <a:lnTo>
                  <a:pt x="4447863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99202" y="9347638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1" y="0"/>
                </a:lnTo>
                <a:lnTo>
                  <a:pt x="2263111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-492568" y="1740201"/>
            <a:ext cx="5914636" cy="7383092"/>
            <a:chOff x="0" y="0"/>
            <a:chExt cx="1628512" cy="2032830"/>
          </a:xfrm>
        </p:grpSpPr>
        <p:sp>
          <p:nvSpPr>
            <p:cNvPr id="12" name="Freeform 12"/>
            <p:cNvSpPr/>
            <p:nvPr/>
          </p:nvSpPr>
          <p:spPr>
            <a:xfrm rot="-201721">
              <a:off x="-58206" y="-46002"/>
              <a:ext cx="1744924" cy="2124835"/>
            </a:xfrm>
            <a:custGeom>
              <a:avLst/>
              <a:gdLst/>
              <a:ahLst/>
              <a:cxnLst/>
              <a:rect l="l" t="t" r="r" b="b"/>
              <a:pathLst>
                <a:path w="1744924" h="2124835">
                  <a:moveTo>
                    <a:pt x="119215" y="0"/>
                  </a:moveTo>
                  <a:lnTo>
                    <a:pt x="1744924" y="95503"/>
                  </a:lnTo>
                  <a:lnTo>
                    <a:pt x="1625709" y="2124835"/>
                  </a:lnTo>
                  <a:lnTo>
                    <a:pt x="0" y="2029331"/>
                  </a:lnTo>
                  <a:close/>
                </a:path>
              </a:pathLst>
            </a:custGeom>
            <a:blipFill>
              <a:blip r:embed="rId7"/>
              <a:stretch>
                <a:fillRect l="-26025" r="-58919" b="-118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422068" y="4270670"/>
            <a:ext cx="11946566" cy="50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>
              <a:lnSpc>
                <a:spcPts val="667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Gold, Silver, Bronze &amp; Honorable Mention medals</a:t>
            </a:r>
          </a:p>
          <a:p>
            <a:pPr marL="863598" lvl="1" indent="-431799" algn="l">
              <a:lnSpc>
                <a:spcPts val="667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Certificates for all participants</a:t>
            </a:r>
          </a:p>
          <a:p>
            <a:pPr marL="863598" lvl="1" indent="-431799" algn="l">
              <a:lnSpc>
                <a:spcPts val="667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Special awards for top international scorers</a:t>
            </a:r>
          </a:p>
          <a:p>
            <a:pPr marL="863598" lvl="1" indent="-431799" algn="l">
              <a:lnSpc>
                <a:spcPts val="667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Scholarship opportunities of up to £6,000 from our partner universities for Global Finals participants</a:t>
            </a:r>
          </a:p>
        </p:txBody>
      </p:sp>
    </p:spTree>
  </p:cSld>
  <p:clrMapOvr>
    <a:masterClrMapping/>
  </p:clrMapOvr>
  <p:transition spd="med">
    <p:cover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ECC76-739D-A7FE-F787-3FD0143B5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03" y="23529"/>
            <a:ext cx="16990512" cy="10239942"/>
          </a:xfrm>
          <a:prstGeom prst="rect">
            <a:avLst/>
          </a:prstGeom>
        </p:spPr>
      </p:pic>
      <p:pic>
        <p:nvPicPr>
          <p:cNvPr id="3" name="Picture 2" descr="A pink and white poster with text&#10;&#10;AI-generated content may be incorrect.">
            <a:extLst>
              <a:ext uri="{FF2B5EF4-FFF2-40B4-BE49-F238E27FC236}">
                <a16:creationId xmlns:a16="http://schemas.microsoft.com/office/drawing/2014/main" id="{052CFD0B-E981-75B7-F8FD-DC818EE7E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56"/>
            <a:ext cx="11887200" cy="10541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0B3A1553-592F-884D-79E8-C591B9235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1bd6dc11243_0_799">
            <a:extLst>
              <a:ext uri="{FF2B5EF4-FFF2-40B4-BE49-F238E27FC236}">
                <a16:creationId xmlns:a16="http://schemas.microsoft.com/office/drawing/2014/main" id="{EA70C27F-8F06-1FB0-19ED-7D6800D9E7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396" r="26921"/>
          <a:stretch/>
        </p:blipFill>
        <p:spPr>
          <a:xfrm>
            <a:off x="10918762" y="-21671"/>
            <a:ext cx="794048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2F37C-4CEC-FF3F-1D78-0E6519AC3415}"/>
              </a:ext>
            </a:extLst>
          </p:cNvPr>
          <p:cNvSpPr txBox="1"/>
          <p:nvPr/>
        </p:nvSpPr>
        <p:spPr>
          <a:xfrm>
            <a:off x="6812337" y="4088923"/>
            <a:ext cx="4106424" cy="507831"/>
          </a:xfrm>
          <a:prstGeom prst="rect">
            <a:avLst/>
          </a:prstGeom>
          <a:solidFill>
            <a:srgbClr val="4AABAE"/>
          </a:solidFill>
        </p:spPr>
        <p:txBody>
          <a:bodyPr wrap="square" rtlCol="0">
            <a:spAutoFit/>
          </a:bodyPr>
          <a:lstStyle/>
          <a:p>
            <a:endParaRPr lang="en-GB" sz="2700"/>
          </a:p>
        </p:txBody>
      </p:sp>
      <p:pic>
        <p:nvPicPr>
          <p:cNvPr id="5" name="Picture 4" descr="A pink and white card with text&#10;&#10;AI-generated content may be incorrect.">
            <a:extLst>
              <a:ext uri="{FF2B5EF4-FFF2-40B4-BE49-F238E27FC236}">
                <a16:creationId xmlns:a16="http://schemas.microsoft.com/office/drawing/2014/main" id="{A296B28D-60EF-58F8-E834-2F17049C0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271094"/>
            <a:ext cx="12237863" cy="10829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241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g1bda3a8ef24_1_7" descr="Görünt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0416" y="-97296"/>
            <a:ext cx="18401526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bda3a8ef24_1_7" descr="The Statue of Liberty in New York"/>
          <p:cNvPicPr preferRelativeResize="0"/>
          <p:nvPr/>
        </p:nvPicPr>
        <p:blipFill rotWithShape="1">
          <a:blip r:embed="rId4">
            <a:alphaModFix/>
          </a:blip>
          <a:srcRect l="17583" r="45395"/>
          <a:stretch/>
        </p:blipFill>
        <p:spPr>
          <a:xfrm>
            <a:off x="1" y="0"/>
            <a:ext cx="595707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EC0A5-7660-8C45-F603-A7E488AB81C1}"/>
              </a:ext>
            </a:extLst>
          </p:cNvPr>
          <p:cNvSpPr txBox="1"/>
          <p:nvPr/>
        </p:nvSpPr>
        <p:spPr>
          <a:xfrm>
            <a:off x="4597659" y="4611757"/>
            <a:ext cx="941925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700" dirty="0"/>
              <a:t> </a:t>
            </a:r>
          </a:p>
        </p:txBody>
      </p:sp>
      <p:pic>
        <p:nvPicPr>
          <p:cNvPr id="4" name="Picture 3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033CC088-C074-AC54-CEC1-8E048B8CB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676" y="-379522"/>
            <a:ext cx="12714579" cy="11093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4896" y="1336187"/>
            <a:ext cx="13538209" cy="143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ED4D7D"/>
                </a:solidFill>
                <a:latin typeface="Lilita One"/>
                <a:ea typeface="Lilita One"/>
                <a:cs typeface="Lilita One"/>
                <a:sym typeface="Lilita One"/>
              </a:rPr>
              <a:t>Benefits of TMC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810949" y="1398013"/>
            <a:ext cx="9217214" cy="921721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3840136" y="-1244364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4" y="0"/>
                </a:lnTo>
                <a:lnTo>
                  <a:pt x="4447864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7156444" y="-1131556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2" y="0"/>
                </a:lnTo>
                <a:lnTo>
                  <a:pt x="2263112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0" y="-3422178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4" y="0"/>
                </a:lnTo>
                <a:lnTo>
                  <a:pt x="4447864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32346" y="9175618"/>
            <a:ext cx="2119091" cy="2119091"/>
          </a:xfrm>
          <a:custGeom>
            <a:avLst/>
            <a:gdLst/>
            <a:ahLst/>
            <a:cxnLst/>
            <a:rect l="l" t="t" r="r" b="b"/>
            <a:pathLst>
              <a:path w="2119091" h="2119091">
                <a:moveTo>
                  <a:pt x="0" y="0"/>
                </a:moveTo>
                <a:lnTo>
                  <a:pt x="2119091" y="0"/>
                </a:lnTo>
                <a:lnTo>
                  <a:pt x="2119091" y="2119091"/>
                </a:lnTo>
                <a:lnTo>
                  <a:pt x="0" y="2119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340036" y="3316298"/>
            <a:ext cx="4267002" cy="2460069"/>
            <a:chOff x="0" y="0"/>
            <a:chExt cx="3525955" cy="20328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5955" cy="2032830"/>
            </a:xfrm>
            <a:custGeom>
              <a:avLst/>
              <a:gdLst/>
              <a:ahLst/>
              <a:cxnLst/>
              <a:rect l="l" t="t" r="r" b="b"/>
              <a:pathLst>
                <a:path w="3525955" h="2032830">
                  <a:moveTo>
                    <a:pt x="0" y="0"/>
                  </a:moveTo>
                  <a:lnTo>
                    <a:pt x="3525955" y="0"/>
                  </a:lnTo>
                  <a:lnTo>
                    <a:pt x="3525955" y="2032830"/>
                  </a:lnTo>
                  <a:lnTo>
                    <a:pt x="0" y="2032830"/>
                  </a:lnTo>
                  <a:close/>
                </a:path>
              </a:pathLst>
            </a:custGeom>
            <a:blipFill>
              <a:blip r:embed="rId6"/>
              <a:stretch>
                <a:fillRect t="-26456" r="-46170" b="-4245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0036" y="6006620"/>
            <a:ext cx="4267002" cy="2460069"/>
            <a:chOff x="0" y="0"/>
            <a:chExt cx="3525955" cy="20328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25955" cy="2032830"/>
            </a:xfrm>
            <a:custGeom>
              <a:avLst/>
              <a:gdLst/>
              <a:ahLst/>
              <a:cxnLst/>
              <a:rect l="l" t="t" r="r" b="b"/>
              <a:pathLst>
                <a:path w="3525955" h="2032830">
                  <a:moveTo>
                    <a:pt x="0" y="0"/>
                  </a:moveTo>
                  <a:lnTo>
                    <a:pt x="3525955" y="0"/>
                  </a:lnTo>
                  <a:lnTo>
                    <a:pt x="3525955" y="2032830"/>
                  </a:lnTo>
                  <a:lnTo>
                    <a:pt x="0" y="2032830"/>
                  </a:lnTo>
                  <a:close/>
                </a:path>
              </a:pathLst>
            </a:custGeom>
            <a:blipFill>
              <a:blip r:embed="rId7"/>
              <a:stretch>
                <a:fillRect l="-4685" t="-104808" r="-6236" b="-8396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77654" y="3316298"/>
            <a:ext cx="4267002" cy="2460069"/>
            <a:chOff x="0" y="0"/>
            <a:chExt cx="3525955" cy="20328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5955" cy="2032830"/>
            </a:xfrm>
            <a:custGeom>
              <a:avLst/>
              <a:gdLst/>
              <a:ahLst/>
              <a:cxnLst/>
              <a:rect l="l" t="t" r="r" b="b"/>
              <a:pathLst>
                <a:path w="3525955" h="2032830">
                  <a:moveTo>
                    <a:pt x="0" y="0"/>
                  </a:moveTo>
                  <a:lnTo>
                    <a:pt x="3525955" y="0"/>
                  </a:lnTo>
                  <a:lnTo>
                    <a:pt x="3525955" y="2032830"/>
                  </a:lnTo>
                  <a:lnTo>
                    <a:pt x="0" y="2032830"/>
                  </a:lnTo>
                  <a:close/>
                </a:path>
              </a:pathLst>
            </a:custGeom>
            <a:blipFill>
              <a:blip r:embed="rId8"/>
              <a:stretch>
                <a:fillRect l="-1247" r="-124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777654" y="6006620"/>
            <a:ext cx="4267002" cy="2460069"/>
            <a:chOff x="0" y="0"/>
            <a:chExt cx="3525955" cy="20328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25955" cy="2032830"/>
            </a:xfrm>
            <a:custGeom>
              <a:avLst/>
              <a:gdLst/>
              <a:ahLst/>
              <a:cxnLst/>
              <a:rect l="l" t="t" r="r" b="b"/>
              <a:pathLst>
                <a:path w="3525955" h="2032830">
                  <a:moveTo>
                    <a:pt x="0" y="0"/>
                  </a:moveTo>
                  <a:lnTo>
                    <a:pt x="3525955" y="0"/>
                  </a:lnTo>
                  <a:lnTo>
                    <a:pt x="3525955" y="2032830"/>
                  </a:lnTo>
                  <a:lnTo>
                    <a:pt x="0" y="2032830"/>
                  </a:lnTo>
                  <a:close/>
                </a:path>
              </a:pathLst>
            </a:custGeom>
            <a:blipFill>
              <a:blip r:embed="rId9"/>
              <a:stretch>
                <a:fillRect t="-7780" b="-778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012145" y="3447619"/>
            <a:ext cx="4225914" cy="23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5"/>
              </a:lnSpc>
            </a:pPr>
            <a:r>
              <a:rPr lang="en-US" sz="35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Enhances critical thinking and mathematical skills</a:t>
            </a:r>
          </a:p>
          <a:p>
            <a:pPr algn="l">
              <a:lnSpc>
                <a:spcPts val="4655"/>
              </a:lnSpc>
            </a:pPr>
            <a:endParaRPr lang="en-US" sz="3500" dirty="0">
              <a:solidFill>
                <a:srgbClr val="FFFFFF"/>
              </a:solidFill>
              <a:latin typeface="Bubblebody Neue"/>
              <a:ea typeface="Bubblebody Neue"/>
              <a:cs typeface="Bubblebody Neue"/>
              <a:sym typeface="Bubblebody Neu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012145" y="6012414"/>
            <a:ext cx="4225914" cy="296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5"/>
              </a:lnSpc>
            </a:pPr>
            <a:r>
              <a:rPr lang="en-US" sz="350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Prepares students for advanced competitions and Olympiads</a:t>
            </a:r>
          </a:p>
          <a:p>
            <a:pPr algn="l">
              <a:lnSpc>
                <a:spcPts val="4655"/>
              </a:lnSpc>
            </a:pPr>
            <a:endParaRPr lang="en-US" sz="3500">
              <a:solidFill>
                <a:srgbClr val="FFFFFF"/>
              </a:solidFill>
              <a:latin typeface="Bubblebody Neue"/>
              <a:ea typeface="Bubblebody Neue"/>
              <a:cs typeface="Bubblebody Neue"/>
              <a:sym typeface="Bubblebody Neu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172945" y="6206060"/>
            <a:ext cx="4263104" cy="23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55"/>
              </a:lnSpc>
            </a:pPr>
            <a:r>
              <a:rPr lang="en-US" sz="350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Provides international recognition</a:t>
            </a:r>
          </a:p>
          <a:p>
            <a:pPr algn="r">
              <a:lnSpc>
                <a:spcPts val="4655"/>
              </a:lnSpc>
            </a:pPr>
            <a:endParaRPr lang="en-US" sz="3500">
              <a:solidFill>
                <a:srgbClr val="FFFFFF"/>
              </a:solidFill>
              <a:latin typeface="Bubblebody Neue"/>
              <a:ea typeface="Bubblebody Neue"/>
              <a:cs typeface="Bubblebody Neue"/>
              <a:sym typeface="Bubblebody Neu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172945" y="3518846"/>
            <a:ext cx="4263104" cy="23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55"/>
              </a:lnSpc>
            </a:pPr>
            <a:r>
              <a:rPr lang="en-US" sz="350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Builds confidence and global connections</a:t>
            </a:r>
          </a:p>
          <a:p>
            <a:pPr algn="r">
              <a:lnSpc>
                <a:spcPts val="4655"/>
              </a:lnSpc>
            </a:pPr>
            <a:endParaRPr lang="en-US" sz="3500">
              <a:solidFill>
                <a:srgbClr val="FFFFFF"/>
              </a:solidFill>
              <a:latin typeface="Bubblebody Neue"/>
              <a:ea typeface="Bubblebody Neue"/>
              <a:cs typeface="Bubblebody Neue"/>
              <a:sym typeface="Bubblebody Neue"/>
            </a:endParaRPr>
          </a:p>
        </p:txBody>
      </p:sp>
    </p:spTree>
  </p:cSld>
  <p:clrMapOvr>
    <a:masterClrMapping/>
  </p:clrMapOvr>
  <p:transition spd="med">
    <p:cover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04900"/>
            <a:ext cx="12225636" cy="131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119"/>
              </a:lnSpc>
            </a:pPr>
            <a:r>
              <a:rPr lang="en-US" sz="9199" dirty="0">
                <a:solidFill>
                  <a:srgbClr val="ED4D7D"/>
                </a:solidFill>
                <a:latin typeface="Lilita One"/>
                <a:ea typeface="Lilita One"/>
                <a:cs typeface="Lilita One"/>
                <a:sym typeface="Lilita One"/>
              </a:rPr>
              <a:t>Why TeenEagle Maths?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75420" y="2930667"/>
            <a:ext cx="9176526" cy="1768475"/>
            <a:chOff x="0" y="0"/>
            <a:chExt cx="12235368" cy="235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3829" cy="706967"/>
            </a:xfrm>
            <a:custGeom>
              <a:avLst/>
              <a:gdLst/>
              <a:ahLst/>
              <a:cxnLst/>
              <a:rect l="l" t="t" r="r" b="b"/>
              <a:pathLst>
                <a:path w="683829" h="706967">
                  <a:moveTo>
                    <a:pt x="0" y="0"/>
                  </a:moveTo>
                  <a:lnTo>
                    <a:pt x="683829" y="0"/>
                  </a:lnTo>
                  <a:lnTo>
                    <a:pt x="683829" y="706967"/>
                  </a:lnTo>
                  <a:lnTo>
                    <a:pt x="0" y="706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1774" y="-95250"/>
              <a:ext cx="10993594" cy="2453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Built on the success of the Teeneagle English competition</a:t>
              </a:r>
            </a:p>
            <a:p>
              <a:pPr algn="l">
                <a:lnSpc>
                  <a:spcPts val="4900"/>
                </a:lnSpc>
              </a:pPr>
              <a:endParaRPr lang="en-US" sz="35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5420" y="4442441"/>
            <a:ext cx="9176526" cy="1768475"/>
            <a:chOff x="0" y="0"/>
            <a:chExt cx="12235368" cy="2357967"/>
          </a:xfrm>
        </p:grpSpPr>
        <p:sp>
          <p:nvSpPr>
            <p:cNvPr id="7" name="TextBox 7"/>
            <p:cNvSpPr txBox="1"/>
            <p:nvPr/>
          </p:nvSpPr>
          <p:spPr>
            <a:xfrm>
              <a:off x="1241774" y="-95250"/>
              <a:ext cx="10993594" cy="2453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Expanding into Mathematics to challenge logic, reasoning &amp; creativity</a:t>
              </a:r>
            </a:p>
            <a:p>
              <a:pPr algn="l">
                <a:lnSpc>
                  <a:spcPts val="4900"/>
                </a:lnSpc>
              </a:pPr>
              <a:endParaRPr lang="en-US" sz="35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83829" cy="706967"/>
            </a:xfrm>
            <a:custGeom>
              <a:avLst/>
              <a:gdLst/>
              <a:ahLst/>
              <a:cxnLst/>
              <a:rect l="l" t="t" r="r" b="b"/>
              <a:pathLst>
                <a:path w="683829" h="706967">
                  <a:moveTo>
                    <a:pt x="0" y="0"/>
                  </a:moveTo>
                  <a:lnTo>
                    <a:pt x="683829" y="0"/>
                  </a:lnTo>
                  <a:lnTo>
                    <a:pt x="683829" y="706967"/>
                  </a:lnTo>
                  <a:lnTo>
                    <a:pt x="0" y="706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5420" y="6069628"/>
            <a:ext cx="9028684" cy="1149350"/>
            <a:chOff x="0" y="0"/>
            <a:chExt cx="12038246" cy="1532467"/>
          </a:xfrm>
        </p:grpSpPr>
        <p:sp>
          <p:nvSpPr>
            <p:cNvPr id="10" name="TextBox 10"/>
            <p:cNvSpPr txBox="1"/>
            <p:nvPr/>
          </p:nvSpPr>
          <p:spPr>
            <a:xfrm>
              <a:off x="1241774" y="-95250"/>
              <a:ext cx="10796472" cy="1627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Aimed at students worldwide, from early primary to advanced level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3829" cy="706967"/>
            </a:xfrm>
            <a:custGeom>
              <a:avLst/>
              <a:gdLst/>
              <a:ahLst/>
              <a:cxnLst/>
              <a:rect l="l" t="t" r="r" b="b"/>
              <a:pathLst>
                <a:path w="683829" h="706967">
                  <a:moveTo>
                    <a:pt x="0" y="0"/>
                  </a:moveTo>
                  <a:lnTo>
                    <a:pt x="683829" y="0"/>
                  </a:lnTo>
                  <a:lnTo>
                    <a:pt x="683829" y="706967"/>
                  </a:lnTo>
                  <a:lnTo>
                    <a:pt x="0" y="706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75420" y="7658716"/>
            <a:ext cx="10566236" cy="1768475"/>
            <a:chOff x="0" y="0"/>
            <a:chExt cx="14088315" cy="2357967"/>
          </a:xfrm>
        </p:grpSpPr>
        <p:sp>
          <p:nvSpPr>
            <p:cNvPr id="13" name="TextBox 13"/>
            <p:cNvSpPr txBox="1"/>
            <p:nvPr/>
          </p:nvSpPr>
          <p:spPr>
            <a:xfrm>
              <a:off x="1241774" y="-95250"/>
              <a:ext cx="12846541" cy="2453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Fostering global academic and cultural exchange</a:t>
              </a:r>
            </a:p>
            <a:p>
              <a:pPr algn="l">
                <a:lnSpc>
                  <a:spcPts val="4900"/>
                </a:lnSpc>
              </a:pPr>
              <a:endParaRPr lang="en-US" sz="35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683829" cy="706967"/>
            </a:xfrm>
            <a:custGeom>
              <a:avLst/>
              <a:gdLst/>
              <a:ahLst/>
              <a:cxnLst/>
              <a:rect l="l" t="t" r="r" b="b"/>
              <a:pathLst>
                <a:path w="683829" h="706967">
                  <a:moveTo>
                    <a:pt x="0" y="0"/>
                  </a:moveTo>
                  <a:lnTo>
                    <a:pt x="683829" y="0"/>
                  </a:lnTo>
                  <a:lnTo>
                    <a:pt x="683829" y="706967"/>
                  </a:lnTo>
                  <a:lnTo>
                    <a:pt x="0" y="706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3840136" y="5836122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4" y="0"/>
                </a:lnTo>
                <a:lnTo>
                  <a:pt x="4447864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4996189" y="6995189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1" y="0"/>
                </a:lnTo>
                <a:lnTo>
                  <a:pt x="2263111" y="2263111"/>
                </a:lnTo>
                <a:lnTo>
                  <a:pt x="0" y="2263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0" y="8301178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4" y="0"/>
                </a:lnTo>
                <a:lnTo>
                  <a:pt x="4447864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1174535" y="1961276"/>
            <a:ext cx="6599120" cy="659912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81958" t="-24901" r="-11938" b="-448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5607" y="1599653"/>
            <a:ext cx="14616786" cy="241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0"/>
              </a:lnSpc>
            </a:pPr>
            <a:r>
              <a:rPr lang="en-US" sz="140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Join Us!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135382" y="-2963343"/>
            <a:ext cx="7222606" cy="722260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074243" y="8480248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4228461" y="-340036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4" y="0"/>
                </a:lnTo>
                <a:lnTo>
                  <a:pt x="4447864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7156444" y="1028700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2" y="0"/>
                </a:lnTo>
                <a:lnTo>
                  <a:pt x="2263112" y="2263111"/>
                </a:lnTo>
                <a:lnTo>
                  <a:pt x="0" y="2263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0" y="8480248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4" y="0"/>
                </a:lnTo>
                <a:lnTo>
                  <a:pt x="4447864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028700" y="9155444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1" y="0"/>
                </a:lnTo>
                <a:lnTo>
                  <a:pt x="2263111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91432" y="-247097"/>
            <a:ext cx="4265000" cy="4265000"/>
          </a:xfrm>
          <a:custGeom>
            <a:avLst/>
            <a:gdLst/>
            <a:ahLst/>
            <a:cxnLst/>
            <a:rect l="l" t="t" r="r" b="b"/>
            <a:pathLst>
              <a:path w="4265000" h="4265000">
                <a:moveTo>
                  <a:pt x="0" y="0"/>
                </a:moveTo>
                <a:lnTo>
                  <a:pt x="4265000" y="0"/>
                </a:lnTo>
                <a:lnTo>
                  <a:pt x="4265000" y="4265000"/>
                </a:lnTo>
                <a:lnTo>
                  <a:pt x="0" y="4265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360465" y="4351941"/>
            <a:ext cx="11567071" cy="3266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Registration via </a:t>
            </a:r>
            <a:r>
              <a:rPr lang="en-US" sz="4699" dirty="0">
                <a:solidFill>
                  <a:srgbClr val="5CE1E6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www.teeneagle.org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Open to schools &amp; independent candidates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  <a:hlinkClick r:id="rId7"/>
              </a:rPr>
              <a:t>info@teeneagle.org</a:t>
            </a:r>
            <a:r>
              <a:rPr lang="en-US" sz="46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1382" y="7656653"/>
            <a:ext cx="14505236" cy="157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GB" sz="4699" dirty="0">
                <a:solidFill>
                  <a:srgbClr val="ED4D7D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Think sharper. Aim higher.—discover the champion in you!</a:t>
            </a:r>
            <a:endParaRPr lang="en-US" sz="4699" dirty="0">
              <a:solidFill>
                <a:srgbClr val="ED4D7D"/>
              </a:solidFill>
              <a:latin typeface="Bubblebody Neue"/>
              <a:ea typeface="Bubblebody Neue"/>
              <a:cs typeface="Bubblebody Neue"/>
              <a:sym typeface="Bubblebody Neue"/>
            </a:endParaRPr>
          </a:p>
        </p:txBody>
      </p:sp>
    </p:spTree>
  </p:cSld>
  <p:clrMapOvr>
    <a:masterClrMapping/>
  </p:clrMapOvr>
  <p:transition spd="med">
    <p:cover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4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5755" y="-2694633"/>
            <a:ext cx="7560965" cy="75609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D163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26151" y="7891036"/>
            <a:ext cx="7777012" cy="777701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D163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-1131556" y="3097544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2" y="0"/>
                </a:lnTo>
                <a:lnTo>
                  <a:pt x="2263112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012444" y="9155444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2" y="0"/>
                </a:lnTo>
                <a:lnTo>
                  <a:pt x="2263112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660213" y="2546539"/>
            <a:ext cx="3560397" cy="356039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06801" y="7625898"/>
            <a:ext cx="5543749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Rugrats Sans"/>
                <a:ea typeface="Rugrats Sans"/>
                <a:cs typeface="Rugrats Sans"/>
                <a:sym typeface="Rugrats Sans"/>
              </a:rPr>
              <a:t>Born in 2018 &amp; 2019</a:t>
            </a: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Rugrats Sans"/>
                <a:ea typeface="Rugrats Sans"/>
                <a:cs typeface="Rugrats Sans"/>
                <a:sym typeface="Rugrats Sans"/>
              </a:rPr>
              <a:t>Early Primary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9236" y="6408751"/>
            <a:ext cx="2869087" cy="100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TMC 1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325148" y="2888495"/>
            <a:ext cx="3560397" cy="356039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333472" y="7427176"/>
            <a:ext cx="5543749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Rugrats Sans"/>
                <a:ea typeface="Rugrats Sans"/>
                <a:cs typeface="Rugrats Sans"/>
                <a:sym typeface="Rugrats Sans"/>
              </a:rPr>
              <a:t>Born in 2016 &amp; 2017 </a:t>
            </a: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Rugrats Sans"/>
                <a:ea typeface="Rugrats Sans"/>
                <a:cs typeface="Rugrats Sans"/>
                <a:sym typeface="Rugrats Sans"/>
              </a:rPr>
              <a:t>Early Primary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FFFFFF"/>
              </a:solidFill>
              <a:latin typeface="Rugrats Sans"/>
              <a:ea typeface="Rugrats Sans"/>
              <a:cs typeface="Rugrats Sans"/>
              <a:sym typeface="Rugrats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670803" y="6445837"/>
            <a:ext cx="2869087" cy="100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TMC 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1085850"/>
            <a:ext cx="13788815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dirty="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TMC Categories &amp; Grade Levels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990082" y="2471942"/>
            <a:ext cx="3926317" cy="3866563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1749820" y="7495247"/>
            <a:ext cx="5543749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Rugrats Sans"/>
                <a:ea typeface="Rugrats Sans"/>
                <a:cs typeface="Rugrats Sans"/>
                <a:sym typeface="Rugrats Sans"/>
              </a:rPr>
              <a:t>Born in 2014 &amp; 2015</a:t>
            </a: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Rugrats Sans"/>
                <a:ea typeface="Rugrats Sans"/>
                <a:cs typeface="Rugrats Sans"/>
                <a:sym typeface="Rugrats Sans"/>
              </a:rPr>
              <a:t>Primary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FFFFFF"/>
              </a:solidFill>
              <a:latin typeface="Rugrats Sans"/>
              <a:ea typeface="Rugrats Sans"/>
              <a:cs typeface="Rugrats Sans"/>
              <a:sym typeface="Rugrats Sa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087151" y="6513908"/>
            <a:ext cx="2869087" cy="100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TMC 3</a:t>
            </a:r>
          </a:p>
        </p:txBody>
      </p:sp>
      <p:pic>
        <p:nvPicPr>
          <p:cNvPr id="1026" name="Picture 2" descr="Milestones for 8 year olds - Classful">
            <a:extLst>
              <a:ext uri="{FF2B5EF4-FFF2-40B4-BE49-F238E27FC236}">
                <a16:creationId xmlns:a16="http://schemas.microsoft.com/office/drawing/2014/main" id="{AB5150BE-DF39-341F-685E-D772F632F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14" y="2546538"/>
            <a:ext cx="3717902" cy="35603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group of kids sitting together&#10;&#10;Description automatically generated">
            <a:extLst>
              <a:ext uri="{FF2B5EF4-FFF2-40B4-BE49-F238E27FC236}">
                <a16:creationId xmlns:a16="http://schemas.microsoft.com/office/drawing/2014/main" id="{6D1E56D0-9D1E-16D4-C9FA-040D9DC3A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148" y="2839335"/>
            <a:ext cx="3560397" cy="36899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" name="Picture 35" descr="A young child with braided hair wearing a backpack&#10;&#10;Description automatically generated">
            <a:extLst>
              <a:ext uri="{FF2B5EF4-FFF2-40B4-BE49-F238E27FC236}">
                <a16:creationId xmlns:a16="http://schemas.microsoft.com/office/drawing/2014/main" id="{0F79720B-E6B4-EAFE-035A-EA0F0BE6B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563" y="2472107"/>
            <a:ext cx="3978431" cy="38663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cover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4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751" y="-3780483"/>
            <a:ext cx="7560965" cy="75609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D163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26151" y="7891036"/>
            <a:ext cx="7777012" cy="777701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D163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-1131556" y="3097544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2" y="0"/>
                </a:lnTo>
                <a:lnTo>
                  <a:pt x="2263112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012444" y="9155444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2" y="0"/>
                </a:lnTo>
                <a:lnTo>
                  <a:pt x="2263112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028700" y="2956566"/>
            <a:ext cx="5543749" cy="5795435"/>
            <a:chOff x="0" y="0"/>
            <a:chExt cx="7391665" cy="7727245"/>
          </a:xfrm>
        </p:grpSpPr>
        <p:grpSp>
          <p:nvGrpSpPr>
            <p:cNvPr id="9" name="Group 9"/>
            <p:cNvGrpSpPr/>
            <p:nvPr/>
          </p:nvGrpSpPr>
          <p:grpSpPr>
            <a:xfrm>
              <a:off x="1319928" y="0"/>
              <a:ext cx="4747196" cy="4747195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445051" y="111381"/>
              <a:ext cx="4501566" cy="450156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6981" r="-25046" b="-14614"/>
                </a:stretch>
              </a:blipFill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6051573"/>
              <a:ext cx="7391665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Born in 2012 &amp; 2013</a:t>
              </a:r>
            </a:p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Lower Secondary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83108" y="4743123"/>
              <a:ext cx="3825449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TMC 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00402" y="2956566"/>
            <a:ext cx="5543749" cy="5795435"/>
            <a:chOff x="0" y="0"/>
            <a:chExt cx="7391665" cy="7727247"/>
          </a:xfrm>
        </p:grpSpPr>
        <p:grpSp>
          <p:nvGrpSpPr>
            <p:cNvPr id="16" name="Group 16"/>
            <p:cNvGrpSpPr/>
            <p:nvPr/>
          </p:nvGrpSpPr>
          <p:grpSpPr>
            <a:xfrm>
              <a:off x="1322235" y="0"/>
              <a:ext cx="4747196" cy="4747196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445050" y="111382"/>
              <a:ext cx="4501566" cy="4501566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50444" t="-8979" r="-49275" b="-24084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6051575"/>
              <a:ext cx="7391665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Born in 2010 &amp; 2011</a:t>
              </a:r>
            </a:p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Upper Secondary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783108" y="4743123"/>
              <a:ext cx="3825449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TMC 5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1085850"/>
            <a:ext cx="13788815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TMC Categories &amp; Grade Levels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749820" y="2956566"/>
            <a:ext cx="5543749" cy="5795435"/>
            <a:chOff x="0" y="0"/>
            <a:chExt cx="7391665" cy="7727247"/>
          </a:xfrm>
        </p:grpSpPr>
        <p:grpSp>
          <p:nvGrpSpPr>
            <p:cNvPr id="24" name="Group 24"/>
            <p:cNvGrpSpPr/>
            <p:nvPr/>
          </p:nvGrpSpPr>
          <p:grpSpPr>
            <a:xfrm>
              <a:off x="1322235" y="0"/>
              <a:ext cx="4747196" cy="4747196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445050" y="111382"/>
              <a:ext cx="4501566" cy="4501566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44047" r="-19792" b="-9158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6051575"/>
              <a:ext cx="7391665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Born in 2008 &amp; 2009</a:t>
              </a:r>
            </a:p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Advanced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783108" y="4743123"/>
              <a:ext cx="3825449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TMC 6</a:t>
              </a:r>
            </a:p>
          </p:txBody>
        </p:sp>
      </p:grpSp>
    </p:spTree>
  </p:cSld>
  <p:clrMapOvr>
    <a:masterClrMapping/>
  </p:clrMapOvr>
  <p:transition spd="med">
    <p:cover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08150"/>
            <a:ext cx="1228453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COMPETITION STRUCTURE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6657" y="4468465"/>
            <a:ext cx="5543749" cy="2726042"/>
            <a:chOff x="468680" y="1014589"/>
            <a:chExt cx="7391665" cy="3634722"/>
          </a:xfrm>
        </p:grpSpPr>
        <p:sp>
          <p:nvSpPr>
            <p:cNvPr id="4" name="TextBox 4"/>
            <p:cNvSpPr txBox="1"/>
            <p:nvPr/>
          </p:nvSpPr>
          <p:spPr>
            <a:xfrm>
              <a:off x="468680" y="1014589"/>
              <a:ext cx="7006248" cy="10943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20"/>
                </a:lnSpc>
              </a:pPr>
              <a:r>
                <a:rPr lang="en-US" sz="6000" dirty="0">
                  <a:solidFill>
                    <a:srgbClr val="ED4D7D"/>
                  </a:solidFill>
                  <a:latin typeface="Lilita One"/>
                  <a:ea typeface="Lilita One"/>
                  <a:cs typeface="Lilita One"/>
                  <a:sym typeface="Lilita One"/>
                </a:rPr>
                <a:t>Qualify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68680" y="3090936"/>
              <a:ext cx="7391665" cy="155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Online or Paper-based</a:t>
              </a:r>
            </a:p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30 Questions, 90 minutes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53277" y="8424507"/>
            <a:ext cx="14381445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Six Levels (TMC 1–6) with age/grade alignment across curricula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FFFFFF"/>
              </a:solidFill>
              <a:latin typeface="Bubblebody Neue"/>
              <a:ea typeface="Bubblebody Neue"/>
              <a:cs typeface="Bubblebody Neue"/>
              <a:sym typeface="Bubblebody Neue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2155994" y="4303201"/>
            <a:ext cx="5931767" cy="3724410"/>
            <a:chOff x="-1" y="-295105"/>
            <a:chExt cx="7233312" cy="4965880"/>
          </a:xfrm>
        </p:grpSpPr>
        <p:sp>
          <p:nvSpPr>
            <p:cNvPr id="8" name="TextBox 8"/>
            <p:cNvSpPr txBox="1"/>
            <p:nvPr/>
          </p:nvSpPr>
          <p:spPr>
            <a:xfrm>
              <a:off x="-1" y="-295105"/>
              <a:ext cx="7123548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ED4D7D"/>
                  </a:solidFill>
                  <a:latin typeface="Lilita One"/>
                  <a:ea typeface="Lilita One"/>
                  <a:cs typeface="Lilita One"/>
                  <a:sym typeface="Lilita One"/>
                </a:rPr>
                <a:t>Global Finals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17883" y="1436727"/>
              <a:ext cx="6815428" cy="32340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An international event with competitions, cultural activities and exciting trips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53971" y="4390177"/>
            <a:ext cx="5545278" cy="4296474"/>
            <a:chOff x="-833961" y="-83106"/>
            <a:chExt cx="7393703" cy="5728629"/>
          </a:xfrm>
        </p:grpSpPr>
        <p:sp>
          <p:nvSpPr>
            <p:cNvPr id="11" name="TextBox 11"/>
            <p:cNvSpPr txBox="1"/>
            <p:nvPr/>
          </p:nvSpPr>
          <p:spPr>
            <a:xfrm>
              <a:off x="-833961" y="-83106"/>
              <a:ext cx="7393703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ED4D7D"/>
                  </a:solidFill>
                  <a:latin typeface="Lilita One"/>
                  <a:ea typeface="Lilita One"/>
                  <a:cs typeface="Lilita One"/>
                  <a:sym typeface="Lilita One"/>
                </a:rPr>
                <a:t>Practice &amp; Learn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44454" y="1573641"/>
              <a:ext cx="5814689" cy="4071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Free Online Materials, Sample Exams and Zoom Club Classes</a:t>
              </a:r>
            </a:p>
            <a:p>
              <a:pPr algn="ctr">
                <a:lnSpc>
                  <a:spcPts val="4900"/>
                </a:lnSpc>
              </a:pPr>
              <a:endParaRPr lang="en-US" sz="35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255494" y="9258300"/>
            <a:ext cx="7777012" cy="777701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399494" y="-3888506"/>
            <a:ext cx="7777012" cy="777701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4D7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996189" y="9155444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1" y="0"/>
                </a:lnTo>
                <a:lnTo>
                  <a:pt x="2263111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-1131556" y="-1131556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2" y="0"/>
                </a:lnTo>
                <a:lnTo>
                  <a:pt x="2263112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6620ED5A-010F-0D91-5A77-68C453410A7F}"/>
              </a:ext>
            </a:extLst>
          </p:cNvPr>
          <p:cNvSpPr/>
          <p:nvPr/>
        </p:nvSpPr>
        <p:spPr>
          <a:xfrm>
            <a:off x="5866661" y="4572328"/>
            <a:ext cx="1662486" cy="72591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CB3F431-0ED0-42EC-15F0-05993E0F6343}"/>
              </a:ext>
            </a:extLst>
          </p:cNvPr>
          <p:cNvSpPr/>
          <p:nvPr/>
        </p:nvSpPr>
        <p:spPr>
          <a:xfrm>
            <a:off x="10877653" y="4494381"/>
            <a:ext cx="1662486" cy="72591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cover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A428C-4693-98CC-9C5E-47560A7AA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8FCDC6-5D87-FC36-4D8C-42A8A8997132}"/>
              </a:ext>
            </a:extLst>
          </p:cNvPr>
          <p:cNvSpPr/>
          <p:nvPr/>
        </p:nvSpPr>
        <p:spPr>
          <a:xfrm>
            <a:off x="-3124200" y="686533"/>
            <a:ext cx="16278560" cy="7935798"/>
          </a:xfrm>
          <a:custGeom>
            <a:avLst/>
            <a:gdLst/>
            <a:ahLst/>
            <a:cxnLst/>
            <a:rect l="l" t="t" r="r" b="b"/>
            <a:pathLst>
              <a:path w="16278560" h="7935798">
                <a:moveTo>
                  <a:pt x="0" y="0"/>
                </a:moveTo>
                <a:lnTo>
                  <a:pt x="16278560" y="0"/>
                </a:lnTo>
                <a:lnTo>
                  <a:pt x="16278560" y="7935798"/>
                </a:lnTo>
                <a:lnTo>
                  <a:pt x="0" y="7935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FBA38C9-F264-9AD3-9C73-71F9689EA5AE}"/>
              </a:ext>
            </a:extLst>
          </p:cNvPr>
          <p:cNvSpPr/>
          <p:nvPr/>
        </p:nvSpPr>
        <p:spPr>
          <a:xfrm>
            <a:off x="14552014" y="-608993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4" y="0"/>
                </a:lnTo>
                <a:lnTo>
                  <a:pt x="4447864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7" name="Picture 16" descr="A poster of 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4C55C114-80F8-33C5-259F-1ED8BFDBA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064" y="66893"/>
            <a:ext cx="5538778" cy="7842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A group of people standing in front of a poster&#10;&#10;AI-generated content may be incorrect.">
            <a:extLst>
              <a:ext uri="{FF2B5EF4-FFF2-40B4-BE49-F238E27FC236}">
                <a16:creationId xmlns:a16="http://schemas.microsoft.com/office/drawing/2014/main" id="{4C3F925F-7C62-5AE9-9387-5C1A6073A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5" y="66893"/>
            <a:ext cx="5239769" cy="7419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50EA48BB-86D5-E441-8DCB-981D9690E7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5" b="28585"/>
          <a:stretch>
            <a:fillRect/>
          </a:stretch>
        </p:blipFill>
        <p:spPr>
          <a:xfrm>
            <a:off x="5306213" y="66893"/>
            <a:ext cx="7265194" cy="20388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22" descr="A poster for a school&#10;&#10;AI-generated content may be incorrect.">
            <a:extLst>
              <a:ext uri="{FF2B5EF4-FFF2-40B4-BE49-F238E27FC236}">
                <a16:creationId xmlns:a16="http://schemas.microsoft.com/office/drawing/2014/main" id="{FC907A68-C0C5-9F3C-EB3C-082CAD003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50" y="5863334"/>
            <a:ext cx="6248428" cy="884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CD8B8E8-4671-9D28-6013-05AC455D4263}"/>
              </a:ext>
            </a:extLst>
          </p:cNvPr>
          <p:cNvSpPr txBox="1"/>
          <p:nvPr/>
        </p:nvSpPr>
        <p:spPr>
          <a:xfrm>
            <a:off x="5872850" y="2119749"/>
            <a:ext cx="5893454" cy="3593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3000" b="1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08 November 2025 </a:t>
            </a:r>
          </a:p>
          <a:p>
            <a:pPr algn="ctr">
              <a:lnSpc>
                <a:spcPts val="4655"/>
              </a:lnSpc>
            </a:pPr>
            <a:r>
              <a:rPr lang="en-US" sz="3000" b="1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06 December 2025 </a:t>
            </a:r>
          </a:p>
          <a:p>
            <a:pPr algn="ctr">
              <a:lnSpc>
                <a:spcPts val="4655"/>
              </a:lnSpc>
            </a:pPr>
            <a:r>
              <a:rPr lang="en-US" sz="3000" b="1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17 January 2026</a:t>
            </a:r>
          </a:p>
          <a:p>
            <a:pPr algn="ctr">
              <a:lnSpc>
                <a:spcPts val="4655"/>
              </a:lnSpc>
            </a:pPr>
            <a:r>
              <a:rPr lang="en-US" sz="3000" b="1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07 February 2026</a:t>
            </a:r>
          </a:p>
          <a:p>
            <a:pPr algn="ctr">
              <a:lnSpc>
                <a:spcPts val="4655"/>
              </a:lnSpc>
            </a:pPr>
            <a:r>
              <a:rPr lang="en-US" sz="3000" b="1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07 March 2026</a:t>
            </a:r>
          </a:p>
          <a:p>
            <a:pPr algn="ctr">
              <a:lnSpc>
                <a:spcPts val="4655"/>
              </a:lnSpc>
            </a:pPr>
            <a:r>
              <a:rPr lang="en-US" sz="3000" b="1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04 April 2026</a:t>
            </a:r>
          </a:p>
        </p:txBody>
      </p:sp>
    </p:spTree>
    <p:extLst>
      <p:ext uri="{BB962C8B-B14F-4D97-AF65-F5344CB8AC3E}">
        <p14:creationId xmlns:p14="http://schemas.microsoft.com/office/powerpoint/2010/main" val="3440899172"/>
      </p:ext>
    </p:extLst>
  </p:cSld>
  <p:clrMapOvr>
    <a:masterClrMapping/>
  </p:clrMapOvr>
  <p:transition spd="med">
    <p:cover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94302" y="577598"/>
            <a:ext cx="16278560" cy="7935798"/>
          </a:xfrm>
          <a:custGeom>
            <a:avLst/>
            <a:gdLst/>
            <a:ahLst/>
            <a:cxnLst/>
            <a:rect l="l" t="t" r="r" b="b"/>
            <a:pathLst>
              <a:path w="16278560" h="7935798">
                <a:moveTo>
                  <a:pt x="0" y="0"/>
                </a:moveTo>
                <a:lnTo>
                  <a:pt x="16278560" y="0"/>
                </a:lnTo>
                <a:lnTo>
                  <a:pt x="16278560" y="7935798"/>
                </a:lnTo>
                <a:lnTo>
                  <a:pt x="0" y="7935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686533"/>
            <a:ext cx="1316502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dirty="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The Qualification Exam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8058" y="2270255"/>
            <a:ext cx="11849100" cy="7330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19" lvl="1" indent="-410209">
              <a:lnSpc>
                <a:spcPts val="7295"/>
              </a:lnSpc>
              <a:buFont typeface="Arial"/>
              <a:buChar char="•"/>
            </a:pPr>
            <a:r>
              <a:rPr lang="en-GB" sz="37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Duration: 90 minutes</a:t>
            </a:r>
          </a:p>
          <a:p>
            <a:pPr marL="820419" lvl="1" indent="-410209">
              <a:lnSpc>
                <a:spcPts val="7295"/>
              </a:lnSpc>
              <a:buFont typeface="Arial"/>
              <a:buChar char="•"/>
            </a:pPr>
            <a:r>
              <a:rPr lang="en-GB" sz="37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Format: 30 multiple-choice questions</a:t>
            </a:r>
          </a:p>
          <a:p>
            <a:pPr marL="820419" lvl="1" indent="-410209">
              <a:lnSpc>
                <a:spcPts val="7295"/>
              </a:lnSpc>
              <a:buFont typeface="Arial"/>
              <a:buChar char="•"/>
            </a:pPr>
            <a:r>
              <a:rPr lang="en-US" sz="37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Based on the TMC Curriculum</a:t>
            </a:r>
          </a:p>
          <a:p>
            <a:pPr marL="820419" lvl="1" indent="-410209">
              <a:lnSpc>
                <a:spcPts val="7295"/>
              </a:lnSpc>
              <a:buFont typeface="Arial"/>
              <a:buChar char="•"/>
            </a:pPr>
            <a:r>
              <a:rPr lang="en-US" sz="37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Covers: Problem solving, Algebra, Geometry, Number Theory, Logic</a:t>
            </a:r>
          </a:p>
          <a:p>
            <a:pPr marL="820419" lvl="1" indent="-410209">
              <a:lnSpc>
                <a:spcPts val="7295"/>
              </a:lnSpc>
              <a:buFont typeface="Arial"/>
              <a:buChar char="•"/>
            </a:pPr>
            <a:r>
              <a:rPr lang="en-GB" sz="3799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Only students who successfully pass this stage earn their place in the Global Finals.</a:t>
            </a:r>
          </a:p>
          <a:p>
            <a:pPr algn="l">
              <a:lnSpc>
                <a:spcPts val="7295"/>
              </a:lnSpc>
            </a:pPr>
            <a:endParaRPr lang="en-US" sz="3799" dirty="0">
              <a:solidFill>
                <a:srgbClr val="FFFFFF"/>
              </a:solidFill>
              <a:latin typeface="Bubblebody Neue"/>
              <a:ea typeface="Bubblebody Neue"/>
              <a:cs typeface="Bubblebody Neue"/>
              <a:sym typeface="Bubblebody Neue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677158" y="5016193"/>
            <a:ext cx="10245930" cy="1024593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4D7D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455395" y="4424827"/>
            <a:ext cx="5056692" cy="50566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14552014" y="-608993"/>
            <a:ext cx="4447864" cy="4450878"/>
          </a:xfrm>
          <a:custGeom>
            <a:avLst/>
            <a:gdLst/>
            <a:ahLst/>
            <a:cxnLst/>
            <a:rect l="l" t="t" r="r" b="b"/>
            <a:pathLst>
              <a:path w="4447864" h="4450878">
                <a:moveTo>
                  <a:pt x="0" y="0"/>
                </a:moveTo>
                <a:lnTo>
                  <a:pt x="4447864" y="0"/>
                </a:lnTo>
                <a:lnTo>
                  <a:pt x="4447864" y="4450878"/>
                </a:lnTo>
                <a:lnTo>
                  <a:pt x="0" y="4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1539" b="-2145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12576065" y="4545497"/>
            <a:ext cx="4815352" cy="481535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57171" t="-15498" r="-40827" b="-732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 spd="med">
    <p:cover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001B50"/>
            </a:gs>
            <a:gs pos="67000">
              <a:srgbClr val="002060"/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AC602A-AA07-91C1-1E23-AC29FDDF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F9F8DCC-0B9F-FAEF-1421-26C26098D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20610"/>
            <a:ext cx="6792310" cy="9645780"/>
          </a:xfrm>
          <a:prstGeom prst="rect">
            <a:avLst/>
          </a:prstGeom>
        </p:spPr>
      </p:pic>
      <p:pic>
        <p:nvPicPr>
          <p:cNvPr id="6" name="Picture 5" descr="A poster of a group of people&#10;&#10;AI-generated content may be incorrect.">
            <a:extLst>
              <a:ext uri="{FF2B5EF4-FFF2-40B4-BE49-F238E27FC236}">
                <a16:creationId xmlns:a16="http://schemas.microsoft.com/office/drawing/2014/main" id="{DC0960B1-1D27-4C82-AE94-306367153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320610"/>
            <a:ext cx="6792310" cy="974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7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8407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5D4B8-1571-00EE-5136-38DE3EC8EC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017" r="-4" b="31472"/>
          <a:stretch>
            <a:fillRect/>
          </a:stretch>
        </p:blipFill>
        <p:spPr>
          <a:xfrm>
            <a:off x="9330086" y="2347976"/>
            <a:ext cx="4056927" cy="4493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1B0E9D-F0EA-F7CB-FFC9-0DC7233129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1012" r="4" b="31074"/>
          <a:stretch>
            <a:fillRect/>
          </a:stretch>
        </p:blipFill>
        <p:spPr>
          <a:xfrm>
            <a:off x="13535420" y="2347976"/>
            <a:ext cx="4366559" cy="4493397"/>
          </a:xfrm>
          <a:prstGeom prst="rect">
            <a:avLst/>
          </a:prstGeom>
        </p:spPr>
      </p:pic>
      <p:pic>
        <p:nvPicPr>
          <p:cNvPr id="4" name="Picture 3" descr="A poster with a bird and a group of people&#10;&#10;AI-generated content may be incorrect.">
            <a:extLst>
              <a:ext uri="{FF2B5EF4-FFF2-40B4-BE49-F238E27FC236}">
                <a16:creationId xmlns:a16="http://schemas.microsoft.com/office/drawing/2014/main" id="{75614958-C2AB-8B77-5DFD-7D7A8459A8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80" b="26320"/>
          <a:stretch>
            <a:fillRect/>
          </a:stretch>
        </p:blipFill>
        <p:spPr>
          <a:xfrm>
            <a:off x="4933622" y="2360831"/>
            <a:ext cx="4159619" cy="4480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DA7AC-F860-27A8-E1F6-76D34F501B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45" r="-3" b="26558"/>
          <a:stretch>
            <a:fillRect/>
          </a:stretch>
        </p:blipFill>
        <p:spPr>
          <a:xfrm>
            <a:off x="276258" y="2347976"/>
            <a:ext cx="4317669" cy="44805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CEDD1F-A4EC-5690-AE75-0A848D0DA570}"/>
              </a:ext>
            </a:extLst>
          </p:cNvPr>
          <p:cNvSpPr/>
          <p:nvPr/>
        </p:nvSpPr>
        <p:spPr>
          <a:xfrm>
            <a:off x="2494554" y="491478"/>
            <a:ext cx="13298897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1B50"/>
                </a:solidFill>
              </a:rPr>
              <a:t>TeenEagle Maths Global Finals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FC0654-3EBD-A578-6B29-9D4BBE7E6D25}"/>
              </a:ext>
            </a:extLst>
          </p:cNvPr>
          <p:cNvSpPr/>
          <p:nvPr/>
        </p:nvSpPr>
        <p:spPr>
          <a:xfrm>
            <a:off x="264315" y="6597686"/>
            <a:ext cx="4317666" cy="189282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5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Dubai</a:t>
            </a:r>
            <a:r>
              <a:rPr lang="en-US" sz="8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en-US" sz="3400" dirty="0">
                <a:ln w="0"/>
                <a:solidFill>
                  <a:srgbClr val="001B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27 Mar-2 April 2026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04D5F-3CF8-C0D9-A8F9-B23DD95DF553}"/>
              </a:ext>
            </a:extLst>
          </p:cNvPr>
          <p:cNvSpPr/>
          <p:nvPr/>
        </p:nvSpPr>
        <p:spPr>
          <a:xfrm>
            <a:off x="4660782" y="7134645"/>
            <a:ext cx="4317666" cy="143116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London, UK</a:t>
            </a:r>
          </a:p>
          <a:p>
            <a:pPr algn="ctr"/>
            <a:r>
              <a:rPr lang="en-US" sz="3600" dirty="0">
                <a:ln w="0"/>
                <a:solidFill>
                  <a:srgbClr val="001B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21-28 June 2026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612120-262A-D19A-4CF3-5985148A88F1}"/>
              </a:ext>
            </a:extLst>
          </p:cNvPr>
          <p:cNvSpPr/>
          <p:nvPr/>
        </p:nvSpPr>
        <p:spPr>
          <a:xfrm>
            <a:off x="13584312" y="7059351"/>
            <a:ext cx="4317666" cy="143116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London, UK</a:t>
            </a:r>
          </a:p>
          <a:p>
            <a:pPr algn="ctr"/>
            <a:r>
              <a:rPr lang="en-US" sz="3600" dirty="0">
                <a:ln w="0"/>
                <a:solidFill>
                  <a:srgbClr val="001B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2-9 August 2026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A2ED94-8090-8E09-B26C-51AAB2A40A5E}"/>
              </a:ext>
            </a:extLst>
          </p:cNvPr>
          <p:cNvSpPr/>
          <p:nvPr/>
        </p:nvSpPr>
        <p:spPr>
          <a:xfrm>
            <a:off x="8998988" y="7079327"/>
            <a:ext cx="4506524" cy="143116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United States</a:t>
            </a:r>
          </a:p>
          <a:p>
            <a:pPr algn="ctr"/>
            <a:r>
              <a:rPr lang="en-US" sz="3600" dirty="0">
                <a:ln w="0"/>
                <a:solidFill>
                  <a:srgbClr val="001B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26 July- 1 Aug 2026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735D35-E290-5836-9885-1141EA708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F3ED192-CF5A-3311-E21B-B404DACCAE9F}"/>
              </a:ext>
            </a:extLst>
          </p:cNvPr>
          <p:cNvSpPr txBox="1"/>
          <p:nvPr/>
        </p:nvSpPr>
        <p:spPr>
          <a:xfrm>
            <a:off x="1162866" y="278800"/>
            <a:ext cx="1228453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dirty="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The Global Finals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B1E5FE8-C3E1-FDE1-0D1D-A1FC46BCD7CA}"/>
              </a:ext>
            </a:extLst>
          </p:cNvPr>
          <p:cNvGrpSpPr/>
          <p:nvPr/>
        </p:nvGrpSpPr>
        <p:grpSpPr>
          <a:xfrm>
            <a:off x="11277600" y="3167410"/>
            <a:ext cx="6188844" cy="6448228"/>
            <a:chOff x="-162638" y="-643188"/>
            <a:chExt cx="7615256" cy="8597639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20FBA75-C9F1-972E-D7FD-2363307410B2}"/>
                </a:ext>
              </a:extLst>
            </p:cNvPr>
            <p:cNvSpPr txBox="1"/>
            <p:nvPr/>
          </p:nvSpPr>
          <p:spPr>
            <a:xfrm>
              <a:off x="605914" y="-643188"/>
              <a:ext cx="6025856" cy="2188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20"/>
                </a:lnSpc>
              </a:pPr>
              <a:r>
                <a:rPr lang="en-US" sz="6000" dirty="0">
                  <a:solidFill>
                    <a:srgbClr val="00B0F0"/>
                  </a:solidFill>
                  <a:latin typeface="Lilita One"/>
                  <a:ea typeface="Lilita One"/>
                  <a:cs typeface="Lilita One"/>
                  <a:sym typeface="Lilita One"/>
                </a:rPr>
                <a:t>Logical Minds Challenge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400D9E6-354A-2BCE-B7D5-2601500D62E9}"/>
                </a:ext>
              </a:extLst>
            </p:cNvPr>
            <p:cNvSpPr txBox="1"/>
            <p:nvPr/>
          </p:nvSpPr>
          <p:spPr>
            <a:xfrm>
              <a:off x="-162638" y="1798919"/>
              <a:ext cx="7615256" cy="6155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en-GB" sz="30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Format: 5 carefully designed challenges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en-GB" sz="30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en-GB" sz="30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Focus: Logical reasoning, analytical thinking, and pattern recognition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en-GB" sz="30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en-GB" sz="30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Goal: To test creativity and lateral thinking beyond pure computation</a:t>
              </a: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15DDB01-0183-6D1F-6C87-9BEBE61DC536}"/>
              </a:ext>
            </a:extLst>
          </p:cNvPr>
          <p:cNvSpPr txBox="1"/>
          <p:nvPr/>
        </p:nvSpPr>
        <p:spPr>
          <a:xfrm>
            <a:off x="-274185" y="1491313"/>
            <a:ext cx="14381445" cy="116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rPr>
              <a:t>3 Competitive Events --- 2 Medals --- 1 Overall Champion!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FFFFFF"/>
              </a:solidFill>
              <a:latin typeface="Bubblebody Neue"/>
              <a:ea typeface="Bubblebody Neue"/>
              <a:cs typeface="Bubblebody Neue"/>
              <a:sym typeface="Bubblebody Neue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A018B71-D9EC-3C88-E9CE-1CB3E67EA111}"/>
              </a:ext>
            </a:extLst>
          </p:cNvPr>
          <p:cNvGrpSpPr/>
          <p:nvPr/>
        </p:nvGrpSpPr>
        <p:grpSpPr>
          <a:xfrm>
            <a:off x="5502111" y="3116125"/>
            <a:ext cx="5155172" cy="6962085"/>
            <a:chOff x="194918" y="-1738105"/>
            <a:chExt cx="6873562" cy="9282781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33BB5AE-65D9-58B6-63EB-76B36B4E864B}"/>
                </a:ext>
              </a:extLst>
            </p:cNvPr>
            <p:cNvSpPr txBox="1"/>
            <p:nvPr/>
          </p:nvSpPr>
          <p:spPr>
            <a:xfrm>
              <a:off x="194918" y="-1738105"/>
              <a:ext cx="6873562" cy="2462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ED4D7D"/>
                  </a:solidFill>
                  <a:latin typeface="Lilita One"/>
                  <a:ea typeface="Lilita One"/>
                  <a:cs typeface="Lilita One"/>
                  <a:sym typeface="Lilita One"/>
                </a:rPr>
                <a:t>Rapid Fire Round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7841734-E220-E13D-EADE-DAE88EBEDED7}"/>
                </a:ext>
              </a:extLst>
            </p:cNvPr>
            <p:cNvSpPr txBox="1"/>
            <p:nvPr/>
          </p:nvSpPr>
          <p:spPr>
            <a:xfrm>
              <a:off x="287270" y="773592"/>
              <a:ext cx="6781210" cy="6771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algn="ctr">
                <a:buFont typeface="Arial" panose="020B0604020202020204" pitchFamily="34" charset="0"/>
                <a:buChar char="•"/>
              </a:pPr>
              <a:r>
                <a:rPr lang="en-GB" sz="30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Format: Live, quick-response competition</a:t>
              </a:r>
            </a:p>
            <a:p>
              <a:pPr marL="457200" indent="-457200" algn="ctr">
                <a:buFont typeface="Arial" panose="020B0604020202020204" pitchFamily="34" charset="0"/>
                <a:buChar char="•"/>
              </a:pPr>
              <a:endParaRPr lang="en-GB" sz="30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  <a:p>
              <a:pPr marL="457200" indent="-457200" algn="ctr">
                <a:buFont typeface="Arial" panose="020B0604020202020204" pitchFamily="34" charset="0"/>
                <a:buChar char="•"/>
              </a:pPr>
              <a:r>
                <a:rPr lang="en-GB" sz="30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Focus: Quantitative and computational mathematics under strict time pressure</a:t>
              </a:r>
            </a:p>
            <a:p>
              <a:pPr marL="457200" indent="-457200" algn="ctr">
                <a:buFont typeface="Arial" panose="020B0604020202020204" pitchFamily="34" charset="0"/>
                <a:buChar char="•"/>
              </a:pPr>
              <a:endParaRPr lang="en-GB" sz="30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  <a:p>
              <a:pPr marL="457200" indent="-457200" algn="ctr">
                <a:buFont typeface="Arial" panose="020B0604020202020204" pitchFamily="34" charset="0"/>
                <a:buChar char="•"/>
              </a:pPr>
              <a:r>
                <a:rPr lang="en-GB" sz="30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Style: High-energy, interactive, and competitive</a:t>
              </a: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A812251-7600-2244-ED0B-27BF3F165FA5}"/>
              </a:ext>
            </a:extLst>
          </p:cNvPr>
          <p:cNvGrpSpPr/>
          <p:nvPr/>
        </p:nvGrpSpPr>
        <p:grpSpPr>
          <a:xfrm>
            <a:off x="223309" y="3161234"/>
            <a:ext cx="5593647" cy="7456474"/>
            <a:chOff x="-464255" y="-1721695"/>
            <a:chExt cx="7458196" cy="994196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F6F7A87-7BB3-4AF9-428F-F2330D825453}"/>
                </a:ext>
              </a:extLst>
            </p:cNvPr>
            <p:cNvSpPr txBox="1"/>
            <p:nvPr/>
          </p:nvSpPr>
          <p:spPr>
            <a:xfrm>
              <a:off x="-464255" y="-1721695"/>
              <a:ext cx="7458196" cy="24622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ED4D7D"/>
                  </a:solidFill>
                  <a:latin typeface="Lilita One"/>
                  <a:ea typeface="Lilita One"/>
                  <a:cs typeface="Lilita One"/>
                  <a:sym typeface="Lilita One"/>
                </a:rPr>
                <a:t>The Written Exam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16621A5-663F-8323-D555-0D07B0F948F6}"/>
                </a:ext>
              </a:extLst>
            </p:cNvPr>
            <p:cNvSpPr txBox="1"/>
            <p:nvPr/>
          </p:nvSpPr>
          <p:spPr>
            <a:xfrm>
              <a:off x="-207063" y="728646"/>
              <a:ext cx="6781211" cy="74916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algn="ctr">
                <a:buFont typeface="Arial" panose="020B0604020202020204" pitchFamily="34" charset="0"/>
                <a:buChar char="•"/>
              </a:pPr>
              <a:r>
                <a:rPr lang="en-GB" sz="30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Format: 30 questions in 90 minutes</a:t>
              </a:r>
            </a:p>
            <a:p>
              <a:pPr marL="457200" indent="-457200" algn="ctr">
                <a:buFont typeface="Arial" panose="020B0604020202020204" pitchFamily="34" charset="0"/>
                <a:buChar char="•"/>
              </a:pPr>
              <a:endParaRPr lang="en-GB" sz="30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  <a:p>
              <a:pPr marL="457200" indent="-457200" algn="ctr">
                <a:buFont typeface="Arial" panose="020B0604020202020204" pitchFamily="34" charset="0"/>
                <a:buChar char="•"/>
              </a:pPr>
              <a:r>
                <a:rPr lang="en-GB" sz="30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Focus: Quantitative and computational mathematics</a:t>
              </a:r>
            </a:p>
            <a:p>
              <a:pPr marL="457200" indent="-457200" algn="ctr">
                <a:buFont typeface="Arial" panose="020B0604020202020204" pitchFamily="34" charset="0"/>
                <a:buChar char="•"/>
              </a:pPr>
              <a:endParaRPr lang="en-GB" sz="30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  <a:p>
              <a:pPr marL="457200" indent="-457200" algn="ctr">
                <a:buFont typeface="Arial" panose="020B0604020202020204" pitchFamily="34" charset="0"/>
                <a:buChar char="•"/>
              </a:pPr>
              <a:r>
                <a:rPr lang="en-GB" sz="3000" dirty="0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Challenge Level: Progressive, testing accuracy, depth, and endurance</a:t>
              </a:r>
            </a:p>
            <a:p>
              <a:pPr algn="ctr">
                <a:lnSpc>
                  <a:spcPts val="4900"/>
                </a:lnSpc>
              </a:pPr>
              <a:endParaRPr lang="en-US" sz="3500" dirty="0">
                <a:solidFill>
                  <a:srgbClr val="FFFFFF"/>
                </a:solidFill>
                <a:latin typeface="Bubblebody Neue"/>
                <a:ea typeface="Bubblebody Neue"/>
                <a:cs typeface="Bubblebody Neue"/>
                <a:sym typeface="Bubblebody Neue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A4A3FEC-AF95-658D-11FC-5609DF41A681}"/>
              </a:ext>
            </a:extLst>
          </p:cNvPr>
          <p:cNvGrpSpPr/>
          <p:nvPr/>
        </p:nvGrpSpPr>
        <p:grpSpPr>
          <a:xfrm>
            <a:off x="2276641" y="10008200"/>
            <a:ext cx="7777012" cy="7777012"/>
            <a:chOff x="0" y="0"/>
            <a:chExt cx="6350000" cy="63500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415BE10-17FE-661E-683E-E20DDF7235E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941ABCC2-ADA7-C4DF-AEF3-664249A16433}"/>
              </a:ext>
            </a:extLst>
          </p:cNvPr>
          <p:cNvSpPr/>
          <p:nvPr/>
        </p:nvSpPr>
        <p:spPr>
          <a:xfrm>
            <a:off x="17125134" y="8484083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1" y="0"/>
                </a:lnTo>
                <a:lnTo>
                  <a:pt x="2263111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9DDC2F2-22D6-5001-DFED-A1BBD08D0584}"/>
              </a:ext>
            </a:extLst>
          </p:cNvPr>
          <p:cNvSpPr/>
          <p:nvPr/>
        </p:nvSpPr>
        <p:spPr>
          <a:xfrm>
            <a:off x="-1131556" y="-1131556"/>
            <a:ext cx="2263111" cy="2263111"/>
          </a:xfrm>
          <a:custGeom>
            <a:avLst/>
            <a:gdLst/>
            <a:ahLst/>
            <a:cxnLst/>
            <a:rect l="l" t="t" r="r" b="b"/>
            <a:pathLst>
              <a:path w="2263111" h="2263111">
                <a:moveTo>
                  <a:pt x="0" y="0"/>
                </a:moveTo>
                <a:lnTo>
                  <a:pt x="2263112" y="0"/>
                </a:lnTo>
                <a:lnTo>
                  <a:pt x="2263112" y="2263112"/>
                </a:lnTo>
                <a:lnTo>
                  <a:pt x="0" y="226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Trophy topper - star">
                <a:extLst>
                  <a:ext uri="{FF2B5EF4-FFF2-40B4-BE49-F238E27FC236}">
                    <a16:creationId xmlns:a16="http://schemas.microsoft.com/office/drawing/2014/main" id="{FE82799F-219C-23C5-37C8-362E8F6F6A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5388955"/>
                  </p:ext>
                </p:extLst>
              </p:nvPr>
            </p:nvGraphicFramePr>
            <p:xfrm>
              <a:off x="16653460" y="264219"/>
              <a:ext cx="1202645" cy="234691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02645" cy="2346912"/>
                    </a:xfrm>
                    <a:prstGeom prst="rect">
                      <a:avLst/>
                    </a:prstGeom>
                  </am3d:spPr>
                  <am3d:camera>
                    <am3d:pos x="0" y="0" z="5650961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638796" d="1000000"/>
                    <am3d:preTrans dx="2" dy="-18000010" dz="-4"/>
                    <am3d:scale>
                      <am3d:sx n="1000000" d="1000000"/>
                      <am3d:sy n="1000000" d="1000000"/>
                      <am3d:sz n="1000000" d="1000000"/>
                    </am3d:scale>
                    <am3d:rot ax="-313617" ay="-85168" az="779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91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Trophy topper - star">
                <a:extLst>
                  <a:ext uri="{FF2B5EF4-FFF2-40B4-BE49-F238E27FC236}">
                    <a16:creationId xmlns:a16="http://schemas.microsoft.com/office/drawing/2014/main" id="{FE82799F-219C-23C5-37C8-362E8F6F6A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53460" y="264219"/>
                <a:ext cx="1202645" cy="23469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8984766"/>
      </p:ext>
    </p:extLst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6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458</Words>
  <Application>Microsoft Macintosh PowerPoint</Application>
  <PresentationFormat>Custom</PresentationFormat>
  <Paragraphs>97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Bubblebody Neue</vt:lpstr>
      <vt:lpstr>Calibri</vt:lpstr>
      <vt:lpstr>Lilita One</vt:lpstr>
      <vt:lpstr>Rugrats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Teeneagle Math</dc:title>
  <dc:creator>Mechelle Giroux</dc:creator>
  <cp:lastModifiedBy>Merjema Osmanovic</cp:lastModifiedBy>
  <cp:revision>14</cp:revision>
  <dcterms:created xsi:type="dcterms:W3CDTF">2006-08-16T00:00:00Z</dcterms:created>
  <dcterms:modified xsi:type="dcterms:W3CDTF">2026-04-29T19:10:18Z</dcterms:modified>
  <dc:identifier>DAGyjF3ETtI</dc:identifier>
</cp:coreProperties>
</file>